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61" r:id="rId5"/>
  </p:sldMasterIdLst>
  <p:notesMasterIdLst>
    <p:notesMasterId r:id="rId12"/>
  </p:notesMasterIdLst>
  <p:handoutMasterIdLst>
    <p:handoutMasterId r:id="rId13"/>
  </p:handoutMasterIdLst>
  <p:sldIdLst>
    <p:sldId id="528" r:id="rId6"/>
    <p:sldId id="530" r:id="rId7"/>
    <p:sldId id="553" r:id="rId8"/>
    <p:sldId id="548" r:id="rId9"/>
    <p:sldId id="551" r:id="rId10"/>
    <p:sldId id="552" r:id="rId11"/>
  </p:sldIdLst>
  <p:sldSz cx="9144000" cy="6858000" type="screen4x3"/>
  <p:notesSz cx="6797675" cy="98726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76" userDrawn="1">
          <p15:clr>
            <a:srgbClr val="A4A3A4"/>
          </p15:clr>
        </p15:guide>
        <p15:guide id="4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99"/>
    <a:srgbClr val="6679BB"/>
    <a:srgbClr val="9ABCC6"/>
    <a:srgbClr val="E67D14"/>
    <a:srgbClr val="044370"/>
    <a:srgbClr val="0073AC"/>
    <a:srgbClr val="008CD2"/>
    <a:srgbClr val="009FEE"/>
    <a:srgbClr val="E2A818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49" autoAdjust="0"/>
  </p:normalViewPr>
  <p:slideViewPr>
    <p:cSldViewPr>
      <p:cViewPr varScale="1">
        <p:scale>
          <a:sx n="108" d="100"/>
          <a:sy n="108" d="100"/>
        </p:scale>
        <p:origin x="1740" y="102"/>
      </p:cViewPr>
      <p:guideLst>
        <p:guide orient="horz" pos="2160"/>
        <p:guide pos="2880"/>
        <p:guide pos="476"/>
        <p:guide pos="52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68"/>
    </p:cViewPr>
  </p:sorterViewPr>
  <p:notesViewPr>
    <p:cSldViewPr>
      <p:cViewPr varScale="1">
        <p:scale>
          <a:sx n="90" d="100"/>
          <a:sy n="90" d="100"/>
        </p:scale>
        <p:origin x="3750" y="102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6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sv-SE" dirty="0"/>
              <a:t>SFM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6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6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GB" dirty="0"/>
              <a:t>SFM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6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8713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3" y="4689249"/>
            <a:ext cx="4985393" cy="444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380060"/>
            <a:ext cx="2944958" cy="4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SFM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60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404665"/>
            <a:ext cx="7772400" cy="864095"/>
          </a:xfrm>
          <a:prstGeom prst="rect">
            <a:avLst/>
          </a:prstGeom>
        </p:spPr>
        <p:txBody>
          <a:bodyPr anchor="b" anchorCtr="0"/>
          <a:lstStyle>
            <a:lvl1pPr algn="l">
              <a:defRPr sz="2400" b="1">
                <a:solidFill>
                  <a:srgbClr val="0067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/>
              <a:t>Klicka här för att ändra rubrik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rgbClr val="9ABCC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5800" y="2060575"/>
            <a:ext cx="5976937" cy="187325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6799"/>
                </a:solidFill>
              </a:defRPr>
            </a:lvl1pPr>
            <a:lvl2pPr>
              <a:defRPr sz="1600">
                <a:solidFill>
                  <a:srgbClr val="006799"/>
                </a:solidFill>
              </a:defRPr>
            </a:lvl2pPr>
            <a:lvl3pPr>
              <a:defRPr sz="1600">
                <a:solidFill>
                  <a:srgbClr val="006799"/>
                </a:solidFill>
              </a:defRPr>
            </a:lvl3pPr>
            <a:lvl4pPr>
              <a:defRPr sz="1600">
                <a:solidFill>
                  <a:srgbClr val="006799"/>
                </a:solidFill>
              </a:defRPr>
            </a:lvl4pPr>
            <a:lvl5pPr>
              <a:defRPr sz="1600">
                <a:solidFill>
                  <a:srgbClr val="00679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349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564896"/>
            <a:ext cx="7772400" cy="9361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/>
              <a:t>Klicka här för att ändra rubrik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rgbClr val="0443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3419872" y="3522616"/>
            <a:ext cx="2159000" cy="5048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i="1" baseline="0">
                <a:solidFill>
                  <a:srgbClr val="044370"/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date</a:t>
            </a:r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3C8A2-451D-4B14-BF00-3FE5A3323F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1844824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159D0-36E8-471C-8FA6-54501339AE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20613-0089-4EEA-93D8-5610E4F94F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4967D-3A9D-4FA6-942E-9BA9D5A635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1844824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46DCB-A742-43FA-B926-3C036FF41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0185E-4073-4F4E-B615-1473BFB6E9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B5F0B-0ED4-4A54-B5D9-AC075D64B2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212A4-92C9-4565-A5AC-C5D311BDC8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1844824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EF449-7916-4DEF-BAD8-FA5E1D66AE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68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343AA-5C01-407B-B701-2A8EE7FED1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414DACE-A3D6-45B2-B6FE-DD4984EB9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2024-03-10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80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613E-C492-4230-B8D7-E0E9D4C89837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F156C-CE85-486E-91EF-08C50CC4CF1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605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32000" y="1710000"/>
            <a:ext cx="6480000" cy="1219201"/>
          </a:xfrm>
        </p:spPr>
        <p:txBody>
          <a:bodyPr anchor="b" anchorCtr="0"/>
          <a:lstStyle>
            <a:lvl1pPr algn="l">
              <a:defRPr sz="4000" baseline="0">
                <a:solidFill>
                  <a:schemeClr val="tx1"/>
                </a:solidFill>
              </a:defRPr>
            </a:lvl1pPr>
          </a:lstStyle>
          <a:p>
            <a:r>
              <a:rPr lang="sv-SE" noProof="0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32000" y="3124200"/>
            <a:ext cx="6480000" cy="1447800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708071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288000" y="6480000"/>
            <a:ext cx="2160000" cy="153888"/>
          </a:xfrm>
        </p:spPr>
        <p:txBody>
          <a:bodyPr anchor="b" anchorCtr="0"/>
          <a:lstStyle>
            <a:lvl1pPr>
              <a:defRPr sz="1000"/>
            </a:lvl1pPr>
          </a:lstStyle>
          <a:p>
            <a:fld id="{731CA368-7761-490F-A24E-54B4C4F49708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924000" y="6480000"/>
            <a:ext cx="503816" cy="153888"/>
          </a:xfrm>
        </p:spPr>
        <p:txBody>
          <a:bodyPr anchor="b" anchorCtr="0"/>
          <a:lstStyle>
            <a:lvl1pPr algn="l">
              <a:defRPr sz="1000"/>
            </a:lvl1pPr>
          </a:lstStyle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120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punktlista (pil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1pPr>
            <a:lvl2pPr marL="742950" indent="-28575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2pPr>
            <a:lvl3pPr marL="1143000" indent="-2286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3pPr>
            <a:lvl4pPr marL="1600200" indent="-2286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4pPr>
            <a:lvl5pPr marL="2057400" indent="-228600">
              <a:buFont typeface="Verdana" pitchFamily="34" charset="0"/>
              <a:buChar char="&gt;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A368-7761-490F-A24E-54B4C4F49708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4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>
              <a:buFontTx/>
              <a:buNone/>
              <a:defRPr baseline="0">
                <a:solidFill>
                  <a:schemeClr val="tx1"/>
                </a:solidFill>
              </a:defRPr>
            </a:lvl1pPr>
            <a:lvl2pPr marL="360000" indent="0">
              <a:buFontTx/>
              <a:buNone/>
              <a:defRPr baseline="0">
                <a:solidFill>
                  <a:schemeClr val="tx1"/>
                </a:solidFill>
              </a:defRPr>
            </a:lvl2pPr>
            <a:lvl3pPr marL="720000" indent="0">
              <a:buFontTx/>
              <a:buNone/>
              <a:defRPr baseline="0">
                <a:solidFill>
                  <a:schemeClr val="tx1"/>
                </a:solidFill>
              </a:defRPr>
            </a:lvl3pPr>
            <a:lvl4pPr marL="1080000" indent="0">
              <a:buFontTx/>
              <a:buNone/>
              <a:defRPr baseline="0">
                <a:solidFill>
                  <a:schemeClr val="tx1"/>
                </a:solidFill>
              </a:defRPr>
            </a:lvl4pPr>
            <a:lvl5pPr marL="1440000" indent="0">
              <a:buFontTx/>
              <a:buNone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4AE93-DFF5-443D-8390-C4147670E50F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3499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99592" y="1692000"/>
            <a:ext cx="3492408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52000" y="1692000"/>
            <a:ext cx="3492408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A1B4-E6AD-41B9-A140-47D568356075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9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900000" y="1692000"/>
            <a:ext cx="2160000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91880" y="1692000"/>
            <a:ext cx="2160000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7034-8164-4DDD-B541-622D3855CD32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8" name="Platshållare för innehåll 3"/>
          <p:cNvSpPr>
            <a:spLocks noGrp="1"/>
          </p:cNvSpPr>
          <p:nvPr>
            <p:ph sz="half" idx="13"/>
          </p:nvPr>
        </p:nvSpPr>
        <p:spPr>
          <a:xfrm>
            <a:off x="6084168" y="1692000"/>
            <a:ext cx="2160000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12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67FA-E20B-4D26-B7B8-6E970B8AE647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3"/>
          </p:nvPr>
        </p:nvSpPr>
        <p:spPr>
          <a:xfrm>
            <a:off x="900000" y="1692000"/>
            <a:ext cx="7344000" cy="4140000"/>
          </a:xfrm>
          <a:noFill/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489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52000" y="1692000"/>
            <a:ext cx="3492408" cy="414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 baseline="0">
                <a:solidFill>
                  <a:schemeClr val="tx1"/>
                </a:solidFill>
              </a:defRPr>
            </a:lvl4pPr>
            <a:lvl5pPr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4FA5-4721-4F6E-9141-6E5902CA0AC0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6" name="Platshållare för bild 11"/>
          <p:cNvSpPr>
            <a:spLocks noGrp="1"/>
          </p:cNvSpPr>
          <p:nvPr>
            <p:ph type="pic" sz="quarter" idx="13"/>
          </p:nvPr>
        </p:nvSpPr>
        <p:spPr>
          <a:xfrm>
            <a:off x="899592" y="1692000"/>
            <a:ext cx="3492408" cy="4140000"/>
          </a:xfrm>
          <a:noFill/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709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</p:spPr>
        <p:txBody>
          <a:bodyPr/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52000" y="1692000"/>
            <a:ext cx="3492408" cy="414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</a:defRPr>
            </a:lvl1pPr>
            <a:lvl2pPr marL="360000" indent="0">
              <a:buFontTx/>
              <a:buNone/>
              <a:defRPr sz="2000" baseline="0">
                <a:solidFill>
                  <a:schemeClr val="tx1"/>
                </a:solidFill>
              </a:defRPr>
            </a:lvl2pPr>
            <a:lvl3pPr marL="720000" indent="0">
              <a:buFontTx/>
              <a:buNone/>
              <a:defRPr sz="2000" baseline="0">
                <a:solidFill>
                  <a:schemeClr val="tx1"/>
                </a:solidFill>
              </a:defRPr>
            </a:lvl3pPr>
            <a:lvl4pPr marL="1080000" indent="0">
              <a:buFontTx/>
              <a:buNone/>
              <a:defRPr sz="2000" baseline="0">
                <a:solidFill>
                  <a:schemeClr val="tx1"/>
                </a:solidFill>
              </a:defRPr>
            </a:lvl4pPr>
            <a:lvl5pPr marL="1440000" indent="0">
              <a:buFontTx/>
              <a:buNone/>
              <a:defRPr sz="2000" baseline="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391E-73F0-4432-802A-B04C07606FBD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6" name="Platshållare för bild 11"/>
          <p:cNvSpPr>
            <a:spLocks noGrp="1"/>
          </p:cNvSpPr>
          <p:nvPr>
            <p:ph type="pic" sz="quarter" idx="13"/>
          </p:nvPr>
        </p:nvSpPr>
        <p:spPr>
          <a:xfrm>
            <a:off x="899592" y="1692000"/>
            <a:ext cx="3492408" cy="4140000"/>
          </a:xfrm>
          <a:noFill/>
        </p:spPr>
        <p:txBody>
          <a:bodyPr/>
          <a:lstStyle>
            <a:lvl1pPr marL="0" indent="0" algn="ctr">
              <a:buFontTx/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202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D11C3-421D-4D21-9441-07F3CAD70642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444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8B0D-69F9-44B4-A2AE-847410CEEEAE}" type="datetime1">
              <a:rPr lang="sv-SE" smtClean="0">
                <a:solidFill>
                  <a:prstClr val="black"/>
                </a:solidFill>
              </a:rPr>
              <a:pPr/>
              <a:t>2024-03-10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F4DFA-43D9-490A-868D-985973C3E616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287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901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360" y="6406800"/>
            <a:ext cx="6458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9ABCC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0"/>
            <a:ext cx="179512" cy="6858000"/>
          </a:xfrm>
          <a:prstGeom prst="rect">
            <a:avLst/>
          </a:prstGeom>
          <a:solidFill>
            <a:srgbClr val="9ABCC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6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9ABCC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S4I – Standard for Insurance</a:t>
            </a:r>
          </a:p>
        </p:txBody>
      </p:sp>
      <p:sp>
        <p:nvSpPr>
          <p:cNvPr id="6" name="Rectangle 4"/>
          <p:cNvSpPr txBox="1">
            <a:spLocks noChangeArrowheads="1"/>
          </p:cNvSpPr>
          <p:nvPr userDrawn="1"/>
        </p:nvSpPr>
        <p:spPr bwMode="auto">
          <a:xfrm>
            <a:off x="6858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9ABCC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S4I – Standard for Insurance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2" r:id="rId3"/>
    <p:sldLayoutId id="2147483650" r:id="rId4"/>
    <p:sldLayoutId id="2147483651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5" r:id="rId13"/>
    <p:sldLayoutId id="2147483676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679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900000" y="612000"/>
            <a:ext cx="7344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00000" y="1692000"/>
            <a:ext cx="7344000" cy="414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401072" y="6483629"/>
            <a:ext cx="21600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5CA4DD6-5328-4116-B8AA-F677E9A09F70}" type="datetime1">
              <a:rPr lang="sv-SE" smtClean="0">
                <a:solidFill>
                  <a:prstClr val="black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2024-03-10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044000" y="6477000"/>
            <a:ext cx="2160000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3924168" y="6480000"/>
            <a:ext cx="503816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CFF4DFA-43D9-490A-868D-985973C3E616}" type="slidenum">
              <a:rPr lang="sv-SE" smtClean="0">
                <a:solidFill>
                  <a:prstClr val="black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C5DD99F-AAC8-47EE-A348-1D911772DD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12360" y="6406800"/>
            <a:ext cx="64584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9ABCC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545892A9-EFD9-4739-AEBF-73126685F8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1597236-8914-4D0B-A5B9-B0C793728C4B}"/>
              </a:ext>
            </a:extLst>
          </p:cNvPr>
          <p:cNvSpPr/>
          <p:nvPr userDrawn="1"/>
        </p:nvSpPr>
        <p:spPr bwMode="auto">
          <a:xfrm>
            <a:off x="0" y="0"/>
            <a:ext cx="179512" cy="6858000"/>
          </a:xfrm>
          <a:prstGeom prst="rect">
            <a:avLst/>
          </a:prstGeom>
          <a:solidFill>
            <a:srgbClr val="9ABCC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BAA66C96-98A0-4CB6-B0E5-0FE88FA8CD1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5800" y="6406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9ABCC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S4I – Standard for Insurance</a:t>
            </a:r>
            <a:endParaRPr lang="en-US" dirty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CCE51879-B370-4377-96A6-A2A0FC5284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58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9ABCC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S4I – Standard for Insurance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44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1200"/>
        </a:spcBef>
        <a:buFont typeface="Arial" pitchFamily="34" charset="0"/>
        <a:buChar char="•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ts val="300"/>
        </a:spcBef>
        <a:buFont typeface="Arial" pitchFamily="34" charset="0"/>
        <a:buChar char="-"/>
        <a:defRPr sz="2000" kern="1200" baseline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alm body of water near mountain during golden hou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3" t="399" r="552" b="647"/>
          <a:stretch/>
        </p:blipFill>
        <p:spPr bwMode="auto">
          <a:xfrm>
            <a:off x="171692" y="0"/>
            <a:ext cx="89723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158785" y="2600908"/>
            <a:ext cx="9008819" cy="1656184"/>
          </a:xfrm>
          <a:prstGeom prst="rect">
            <a:avLst/>
          </a:prstGeom>
          <a:solidFill>
            <a:schemeClr val="bg1">
              <a:alpha val="6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rgbClr val="6679BB"/>
              </a:solidFill>
              <a:effectLst/>
              <a:latin typeface="Times New Roman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708920"/>
            <a:ext cx="7772400" cy="936104"/>
          </a:xfrm>
        </p:spPr>
        <p:txBody>
          <a:bodyPr/>
          <a:lstStyle/>
          <a:p>
            <a:r>
              <a:rPr lang="sv-SE" sz="4000" b="1" dirty="0"/>
              <a:t>Referensgrupp </a:t>
            </a:r>
            <a:r>
              <a:rPr lang="sv-SE" sz="4000" b="1" dirty="0" smtClean="0"/>
              <a:t>Provisionsfil</a:t>
            </a:r>
            <a:r>
              <a:rPr lang="sv-SE" sz="4000" b="1" dirty="0"/>
              <a:t/>
            </a:r>
            <a:br>
              <a:rPr lang="sv-SE" sz="4000" b="1" dirty="0"/>
            </a:br>
            <a:r>
              <a:rPr lang="sv-SE" sz="4000" b="1" dirty="0"/>
              <a:t> S4I </a:t>
            </a:r>
            <a:endParaRPr lang="sv-SE" dirty="0">
              <a:solidFill>
                <a:srgbClr val="006799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843808" y="3716263"/>
            <a:ext cx="3960440" cy="504825"/>
          </a:xfrm>
        </p:spPr>
        <p:txBody>
          <a:bodyPr/>
          <a:lstStyle/>
          <a:p>
            <a:r>
              <a:rPr lang="sv-SE" dirty="0">
                <a:solidFill>
                  <a:srgbClr val="006799"/>
                </a:solidFill>
              </a:rPr>
              <a:t>7</a:t>
            </a:r>
            <a:r>
              <a:rPr lang="sv-SE" dirty="0" smtClean="0">
                <a:solidFill>
                  <a:srgbClr val="006799"/>
                </a:solidFill>
              </a:rPr>
              <a:t> mars 2024</a:t>
            </a:r>
            <a:endParaRPr lang="sv-SE" dirty="0">
              <a:solidFill>
                <a:srgbClr val="0067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91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BB8BB767-19B9-4BB4-8B5B-9BBCC7DC8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48" y="836712"/>
            <a:ext cx="6480000" cy="1219201"/>
          </a:xfrm>
        </p:spPr>
        <p:txBody>
          <a:bodyPr/>
          <a:lstStyle/>
          <a:p>
            <a:r>
              <a:rPr lang="sv-SE" dirty="0" smtClean="0">
                <a:solidFill>
                  <a:srgbClr val="006799"/>
                </a:solidFill>
              </a:rPr>
              <a:t>Ändringar</a:t>
            </a:r>
            <a:endParaRPr lang="sv-SE" dirty="0">
              <a:solidFill>
                <a:srgbClr val="006799"/>
              </a:solidFill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D2189D98-C0F4-4474-934D-047B33BB6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624" y="2348880"/>
            <a:ext cx="7488472" cy="295726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20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Borttagande av krav på att ange Faktor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Krav på att ange antingen Faktor eller Reducerad Faktor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Krav på att ange antingen Premie, Kapital, eller Flyttat kapital</a:t>
            </a:r>
            <a:endParaRPr lang="sv-SE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C0AC6904-ACF1-43C6-A538-A31C5497D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80175"/>
            <a:ext cx="503238" cy="153988"/>
          </a:xfr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6799"/>
                </a:solidFill>
              </a:rPr>
              <a:t>Ändringar</a:t>
            </a:r>
            <a:endParaRPr lang="sv-SE" dirty="0">
              <a:solidFill>
                <a:srgbClr val="006799"/>
              </a:solidFill>
            </a:endParaRPr>
          </a:p>
        </p:txBody>
      </p:sp>
      <p:sp>
        <p:nvSpPr>
          <p:cNvPr id="8" name="Platshållare för text 6">
            <a:extLst>
              <a:ext uri="{FF2B5EF4-FFF2-40B4-BE49-F238E27FC236}">
                <a16:creationId xmlns:a16="http://schemas.microsoft.com/office/drawing/2014/main" id="{D2189D98-C0F4-4474-934D-047B33BB67FD}"/>
              </a:ext>
            </a:extLst>
          </p:cNvPr>
          <p:cNvSpPr txBox="1">
            <a:spLocks/>
          </p:cNvSpPr>
          <p:nvPr/>
        </p:nvSpPr>
        <p:spPr>
          <a:xfrm>
            <a:off x="971600" y="1340768"/>
            <a:ext cx="6480000" cy="5040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</a:rPr>
              <a:t>Borttagande av krav på att ange Faktor</a:t>
            </a:r>
          </a:p>
        </p:txBody>
      </p:sp>
      <p:pic>
        <p:nvPicPr>
          <p:cNvPr id="2050" name="x__x0000_i1031" descr="image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8659313" cy="1077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59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6799"/>
                </a:solidFill>
              </a:rPr>
              <a:t>Ändringar</a:t>
            </a:r>
            <a:endParaRPr lang="sv-SE" dirty="0">
              <a:solidFill>
                <a:srgbClr val="006799"/>
              </a:solidFill>
            </a:endParaRPr>
          </a:p>
        </p:txBody>
      </p:sp>
      <p:sp>
        <p:nvSpPr>
          <p:cNvPr id="8" name="Platshållare för text 6">
            <a:extLst>
              <a:ext uri="{FF2B5EF4-FFF2-40B4-BE49-F238E27FC236}">
                <a16:creationId xmlns:a16="http://schemas.microsoft.com/office/drawing/2014/main" id="{D2189D98-C0F4-4474-934D-047B33BB67FD}"/>
              </a:ext>
            </a:extLst>
          </p:cNvPr>
          <p:cNvSpPr txBox="1">
            <a:spLocks/>
          </p:cNvSpPr>
          <p:nvPr/>
        </p:nvSpPr>
        <p:spPr>
          <a:xfrm>
            <a:off x="971600" y="1340768"/>
            <a:ext cx="6480000" cy="5040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</a:rPr>
              <a:t>Krav på att ange antingen Faktor eller </a:t>
            </a:r>
            <a:r>
              <a:rPr lang="sv-SE" dirty="0" smtClean="0">
                <a:latin typeface="Calibri" panose="020F0502020204030204" pitchFamily="34" charset="0"/>
                <a:ea typeface="Calibri" panose="020F0502020204030204" pitchFamily="34" charset="0"/>
              </a:rPr>
              <a:t>Reducerad Faktor</a:t>
            </a:r>
            <a:endParaRPr lang="sv-SE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2"/>
          <a:srcRect b="44505"/>
          <a:stretch/>
        </p:blipFill>
        <p:spPr>
          <a:xfrm>
            <a:off x="539552" y="1844825"/>
            <a:ext cx="8280920" cy="2736304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 rotWithShape="1">
          <a:blip r:embed="rId3"/>
          <a:srcRect t="-4609" b="46456"/>
          <a:stretch/>
        </p:blipFill>
        <p:spPr>
          <a:xfrm>
            <a:off x="1125500" y="4869160"/>
            <a:ext cx="6172200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6799"/>
                </a:solidFill>
              </a:rPr>
              <a:t>Ändringar</a:t>
            </a:r>
            <a:endParaRPr lang="sv-SE" dirty="0">
              <a:solidFill>
                <a:srgbClr val="006799"/>
              </a:solidFill>
            </a:endParaRPr>
          </a:p>
        </p:txBody>
      </p:sp>
      <p:sp>
        <p:nvSpPr>
          <p:cNvPr id="8" name="Platshållare för text 6">
            <a:extLst>
              <a:ext uri="{FF2B5EF4-FFF2-40B4-BE49-F238E27FC236}">
                <a16:creationId xmlns:a16="http://schemas.microsoft.com/office/drawing/2014/main" id="{D2189D98-C0F4-4474-934D-047B33BB67FD}"/>
              </a:ext>
            </a:extLst>
          </p:cNvPr>
          <p:cNvSpPr txBox="1">
            <a:spLocks/>
          </p:cNvSpPr>
          <p:nvPr/>
        </p:nvSpPr>
        <p:spPr>
          <a:xfrm>
            <a:off x="971600" y="1340768"/>
            <a:ext cx="7840776" cy="15121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ts val="300"/>
              </a:spcBef>
              <a:buFont typeface="Verdana" pitchFamily="34" charset="0"/>
              <a:buChar char="&gt;"/>
              <a:defRPr sz="20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v-SE" dirty="0" smtClean="0">
                <a:latin typeface="Calibri" panose="020F0502020204030204" pitchFamily="34" charset="0"/>
                <a:ea typeface="Calibri" panose="020F0502020204030204" pitchFamily="34" charset="0"/>
              </a:rPr>
              <a:t>Krav 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</a:rPr>
              <a:t>på att ange antingen Premie, Kapital, eller Flyttat kapital</a:t>
            </a: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2"/>
          <a:srcRect t="53620"/>
          <a:stretch/>
        </p:blipFill>
        <p:spPr>
          <a:xfrm>
            <a:off x="467544" y="2129248"/>
            <a:ext cx="8344832" cy="2304515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 rotWithShape="1">
          <a:blip r:embed="rId3"/>
          <a:srcRect t="45635"/>
          <a:stretch/>
        </p:blipFill>
        <p:spPr>
          <a:xfrm>
            <a:off x="1115616" y="4728602"/>
            <a:ext cx="6172200" cy="471222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900000" y="5125331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Ändrades på mötet till:</a:t>
            </a:r>
            <a:endParaRPr lang="sv-SE" sz="1800" i="1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168" y="5669990"/>
            <a:ext cx="7322541" cy="576684"/>
          </a:xfrm>
          <a:prstGeom prst="rect">
            <a:avLst/>
          </a:prstGeom>
        </p:spPr>
      </p:pic>
      <p:cxnSp>
        <p:nvCxnSpPr>
          <p:cNvPr id="9" name="Rak koppling 8"/>
          <p:cNvCxnSpPr/>
          <p:nvPr/>
        </p:nvCxnSpPr>
        <p:spPr>
          <a:xfrm>
            <a:off x="900000" y="4941168"/>
            <a:ext cx="66243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98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BB8BB767-19B9-4BB4-8B5B-9BBCC7DC8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48" y="836712"/>
            <a:ext cx="6480000" cy="1219201"/>
          </a:xfrm>
        </p:spPr>
        <p:txBody>
          <a:bodyPr/>
          <a:lstStyle/>
          <a:p>
            <a:r>
              <a:rPr lang="sv-SE" dirty="0" smtClean="0">
                <a:solidFill>
                  <a:srgbClr val="006799"/>
                </a:solidFill>
              </a:rPr>
              <a:t>Ändringar</a:t>
            </a:r>
            <a:endParaRPr lang="sv-SE" dirty="0">
              <a:solidFill>
                <a:srgbClr val="006799"/>
              </a:solidFill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D2189D98-C0F4-4474-934D-047B33BB6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624" y="2348880"/>
            <a:ext cx="7488472" cy="295726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20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Borttagande av krav på att ange Faktor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Krav på att ange antingen Faktor eller Reducerad Faktor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Krav på att ange antingen Premie, Kapital, eller Flyttat kapital</a:t>
            </a:r>
            <a:endParaRPr lang="sv-SE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C0AC6904-ACF1-43C6-A538-A31C5497D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80175"/>
            <a:ext cx="503238" cy="153988"/>
          </a:xfr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Rektangel med rundade hörn 1"/>
          <p:cNvSpPr/>
          <p:nvPr/>
        </p:nvSpPr>
        <p:spPr>
          <a:xfrm>
            <a:off x="1115616" y="2276872"/>
            <a:ext cx="5328592" cy="432048"/>
          </a:xfrm>
          <a:prstGeom prst="roundRect">
            <a:avLst/>
          </a:prstGeom>
          <a:noFill/>
          <a:ln>
            <a:solidFill>
              <a:srgbClr val="0067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med rundade hörn 5"/>
          <p:cNvSpPr/>
          <p:nvPr/>
        </p:nvSpPr>
        <p:spPr>
          <a:xfrm>
            <a:off x="1115616" y="2780928"/>
            <a:ext cx="7056784" cy="1080120"/>
          </a:xfrm>
          <a:prstGeom prst="roundRect">
            <a:avLst/>
          </a:prstGeom>
          <a:noFill/>
          <a:ln>
            <a:solidFill>
              <a:srgbClr val="0067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" name="Rak koppling 7"/>
          <p:cNvCxnSpPr/>
          <p:nvPr/>
        </p:nvCxnSpPr>
        <p:spPr>
          <a:xfrm flipV="1">
            <a:off x="6372200" y="1700808"/>
            <a:ext cx="432048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ruta 8"/>
          <p:cNvSpPr txBox="1"/>
          <p:nvPr/>
        </p:nvSpPr>
        <p:spPr>
          <a:xfrm>
            <a:off x="6365284" y="1355753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Ändring i </a:t>
            </a:r>
            <a:r>
              <a:rPr lang="sv-S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xsd</a:t>
            </a:r>
            <a:endParaRPr lang="sv-S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Rak koppling 9"/>
          <p:cNvCxnSpPr/>
          <p:nvPr/>
        </p:nvCxnSpPr>
        <p:spPr>
          <a:xfrm>
            <a:off x="5538679" y="3889908"/>
            <a:ext cx="833521" cy="1208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ruta 10"/>
          <p:cNvSpPr txBox="1"/>
          <p:nvPr/>
        </p:nvSpPr>
        <p:spPr>
          <a:xfrm>
            <a:off x="4062715" y="499348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Endast ändring i dokumentation</a:t>
            </a:r>
            <a:endParaRPr lang="sv-S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6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/>
      <p:bldP spid="11" grpId="0"/>
    </p:bldLst>
  </p:timing>
</p:sld>
</file>

<file path=ppt/theme/theme1.xml><?xml version="1.0" encoding="utf-8"?>
<a:theme xmlns:a="http://schemas.openxmlformats.org/drawingml/2006/main" name="Tom presentation">
  <a:themeElements>
    <a:clrScheme name="S4I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6679BB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ctr">
          <a:defRPr i="1" dirty="0" smtClean="0">
            <a:solidFill>
              <a:srgbClr val="04437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FIS-mall">
  <a:themeElements>
    <a:clrScheme name="Svensk Försäkri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679BB"/>
      </a:accent1>
      <a:accent2>
        <a:srgbClr val="FFD478"/>
      </a:accent2>
      <a:accent3>
        <a:srgbClr val="E93E84"/>
      </a:accent3>
      <a:accent4>
        <a:srgbClr val="C6DE89"/>
      </a:accent4>
      <a:accent5>
        <a:srgbClr val="BBC6E5"/>
      </a:accent5>
      <a:accent6>
        <a:srgbClr val="F494BC"/>
      </a:accent6>
      <a:hlink>
        <a:srgbClr val="0000FF"/>
      </a:hlink>
      <a:folHlink>
        <a:srgbClr val="800080"/>
      </a:folHlink>
    </a:clrScheme>
    <a:fontScheme name="SFIS P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0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766E8D23E02943A610C5863345064E" ma:contentTypeVersion="17" ma:contentTypeDescription="Skapa ett nytt dokument." ma:contentTypeScope="" ma:versionID="996f734bbb64295fdfdd74dbfe214280">
  <xsd:schema xmlns:xsd="http://www.w3.org/2001/XMLSchema" xmlns:xs="http://www.w3.org/2001/XMLSchema" xmlns:p="http://schemas.microsoft.com/office/2006/metadata/properties" xmlns:ns2="987abb24-cbba-4483-8932-aed568be1f04" xmlns:ns3="e0de41a6-60fa-4763-aec6-1e3bf13e9489" targetNamespace="http://schemas.microsoft.com/office/2006/metadata/properties" ma:root="true" ma:fieldsID="d6b8351ba97a026feca1b32c4a41e281" ns2:_="" ns3:_="">
    <xsd:import namespace="987abb24-cbba-4483-8932-aed568be1f04"/>
    <xsd:import namespace="e0de41a6-60fa-4763-aec6-1e3bf13e9489"/>
    <xsd:element name="properties">
      <xsd:complexType>
        <xsd:sequence>
          <xsd:element name="documentManagement">
            <xsd:complexType>
              <xsd:all>
                <xsd:element ref="ns2:Kund" minOccurs="0"/>
                <xsd:element ref="ns2:Kund0" minOccurs="0"/>
                <xsd:element ref="ns2:Kund1" minOccurs="0"/>
                <xsd:element ref="ns2:Kund2" minOccurs="0"/>
                <xsd:element ref="ns2:Kund3" minOccurs="0"/>
                <xsd:element ref="ns3:SharedWithUsers" minOccurs="0"/>
                <xsd:element ref="ns3:SharingHintHash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7abb24-cbba-4483-8932-aed568be1f04" elementFormDefault="qualified">
    <xsd:import namespace="http://schemas.microsoft.com/office/2006/documentManagement/types"/>
    <xsd:import namespace="http://schemas.microsoft.com/office/infopath/2007/PartnerControls"/>
    <xsd:element name="Kund" ma:index="8" nillable="true" ma:displayName="Jobb" ma:default="2891" ma:internalName="Kund">
      <xsd:simpleType>
        <xsd:restriction base="dms:Text"/>
      </xsd:simpleType>
    </xsd:element>
    <xsd:element name="Kund0" ma:index="9" nillable="true" ma:displayName="Populärnamn" ma:default="SFM" ma:internalName="Kund0">
      <xsd:simpleType>
        <xsd:restriction base="dms:Text"/>
      </xsd:simpleType>
    </xsd:element>
    <xsd:element name="Kund1" ma:index="10" nillable="true" ma:displayName="Kund" ma:default="Svenska försäkringsförmedlares förening" ma:internalName="Kund1">
      <xsd:simpleType>
        <xsd:restriction base="dms:Text"/>
      </xsd:simpleType>
    </xsd:element>
    <xsd:element name="Kund2" ma:index="11" nillable="true" ma:displayName="Projekt" ma:default="Vidareutveckling av MIS" ma:internalName="Kund2">
      <xsd:simpleType>
        <xsd:restriction base="dms:Text"/>
      </xsd:simpleType>
    </xsd:element>
    <xsd:element name="Kund3" ma:index="12" nillable="true" ma:displayName="Produkt" ma:default="Informationsmodellering" ma:internalName="Kund3">
      <xsd:simpleType>
        <xsd:restriction base="dms:Text"/>
      </xsd:simpleType>
    </xsd:element>
    <xsd:element name="MediaServiceMetadata" ma:index="1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8" nillable="true" ma:displayName="MediaServiceAutoTags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e41a6-60fa-4763-aec6-1e3bf13e948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4" nillable="true" ma:displayName="Delar tips, Hash" ma:internalName="SharingHintHash" ma:readOnly="true">
      <xsd:simpleType>
        <xsd:restriction base="dms:Text"/>
      </xsd:simpleType>
    </xsd:element>
    <xsd:element name="SharedWithDetails" ma:index="15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0de41a6-60fa-4763-aec6-1e3bf13e9489">
      <UserInfo>
        <DisplayName>Karin Lindblad</DisplayName>
        <AccountId>23</AccountId>
        <AccountType/>
      </UserInfo>
    </SharedWithUsers>
    <Kund0 xmlns="987abb24-cbba-4483-8932-aed568be1f04">SFM</Kund0>
    <Kund1 xmlns="987abb24-cbba-4483-8932-aed568be1f04">Svenska försäkringsförmedlares förening</Kund1>
    <Kund2 xmlns="987abb24-cbba-4483-8932-aed568be1f04">Vidareutveckling av MIS</Kund2>
    <Kund3 xmlns="987abb24-cbba-4483-8932-aed568be1f04">Informationsmodellering</Kund3>
    <Kund xmlns="987abb24-cbba-4483-8932-aed568be1f04">2891</Kun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EE7F6C-DF4C-4AB7-A2A0-C4F51FF639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7abb24-cbba-4483-8932-aed568be1f04"/>
    <ds:schemaRef ds:uri="e0de41a6-60fa-4763-aec6-1e3bf13e94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078E58-EFD0-4DA9-8643-01C9BC18BF29}">
  <ds:schemaRefs>
    <ds:schemaRef ds:uri="http://schemas.microsoft.com/office/infopath/2007/PartnerControls"/>
    <ds:schemaRef ds:uri="http://purl.org/dc/terms/"/>
    <ds:schemaRef ds:uri="e0de41a6-60fa-4763-aec6-1e3bf13e9489"/>
    <ds:schemaRef ds:uri="http://schemas.microsoft.com/office/2006/documentManagement/types"/>
    <ds:schemaRef ds:uri="987abb24-cbba-4483-8932-aed568be1f04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61A020-7CF9-4173-8296-6D3063BE0D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2880</TotalTime>
  <Words>113</Words>
  <Application>Microsoft Office PowerPoint</Application>
  <PresentationFormat>Bildspel på skärmen (4:3)</PresentationFormat>
  <Paragraphs>23</Paragraphs>
  <Slides>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6</vt:i4>
      </vt:variant>
    </vt:vector>
  </HeadingPairs>
  <TitlesOfParts>
    <vt:vector size="14" baseType="lpstr">
      <vt:lpstr>Arial</vt:lpstr>
      <vt:lpstr>Calibri</vt:lpstr>
      <vt:lpstr>Candara</vt:lpstr>
      <vt:lpstr>Times New Roman</vt:lpstr>
      <vt:lpstr>Verdana</vt:lpstr>
      <vt:lpstr>Wingdings</vt:lpstr>
      <vt:lpstr>Tom presentation</vt:lpstr>
      <vt:lpstr>SFIS-mall</vt:lpstr>
      <vt:lpstr>Referensgrupp Provisionsfil  S4I </vt:lpstr>
      <vt:lpstr>Ändringar</vt:lpstr>
      <vt:lpstr>Ändringar</vt:lpstr>
      <vt:lpstr>Ändringar</vt:lpstr>
      <vt:lpstr>Ändringar</vt:lpstr>
      <vt:lpstr>Ändringar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Referensgrupp Provisionsfil  S4I</dc:title>
  <dc:creator>Angelica Nevenstam</dc:creator>
  <cp:lastModifiedBy>Mathias Lindkvist</cp:lastModifiedBy>
  <cp:revision>61</cp:revision>
  <dcterms:created xsi:type="dcterms:W3CDTF">2020-09-29T07:53:54Z</dcterms:created>
  <dcterms:modified xsi:type="dcterms:W3CDTF">2024-03-10T17:55:34Z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0x01010011766E8D23E02943A610C5863345064E</vt:lpwstr>
  </property>
</Properties>
</file>