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4"/>
  </p:sldMasterIdLst>
  <p:notesMasterIdLst>
    <p:notesMasterId r:id="rId14"/>
  </p:notesMasterIdLst>
  <p:handoutMasterIdLst>
    <p:handoutMasterId r:id="rId15"/>
  </p:handoutMasterIdLst>
  <p:sldIdLst>
    <p:sldId id="479" r:id="rId5"/>
    <p:sldId id="487" r:id="rId6"/>
    <p:sldId id="488" r:id="rId7"/>
    <p:sldId id="489" r:id="rId8"/>
    <p:sldId id="493" r:id="rId9"/>
    <p:sldId id="490" r:id="rId10"/>
    <p:sldId id="491" r:id="rId11"/>
    <p:sldId id="492" r:id="rId12"/>
    <p:sldId id="469" r:id="rId1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33" userDrawn="1">
          <p15:clr>
            <a:srgbClr val="A4A3A4"/>
          </p15:clr>
        </p15:guide>
        <p15:guide id="3" orient="horz" pos="3128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BCC6"/>
    <a:srgbClr val="7FAEC1"/>
    <a:srgbClr val="005D83"/>
    <a:srgbClr val="006799"/>
    <a:srgbClr val="67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Mörkt forma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just format 3 - Dekorfär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llanmörkt format 1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0" autoAdjust="0"/>
    <p:restoredTop sz="89374" autoAdjust="0"/>
  </p:normalViewPr>
  <p:slideViewPr>
    <p:cSldViewPr>
      <p:cViewPr varScale="1">
        <p:scale>
          <a:sx n="117" d="100"/>
          <a:sy n="117" d="100"/>
        </p:scale>
        <p:origin x="142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686" y="-72"/>
      </p:cViewPr>
      <p:guideLst>
        <p:guide orient="horz" pos="3121"/>
        <p:guide pos="2133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76AB7E5-160B-483B-9FB5-95EA03412A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723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1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4877"/>
            <a:ext cx="4985393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431338"/>
            <a:ext cx="294495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F5EBB0C-B099-4B09-8339-6F66430D6A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110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56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sv-SE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299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5EBB0C-B099-4B09-8339-6F66430D6ACE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345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3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>
            <a:lvl1pPr algn="l">
              <a:defRPr cap="none" baseline="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8207642" cy="4613596"/>
          </a:xfrm>
        </p:spPr>
        <p:txBody>
          <a:bodyPr/>
          <a:lstStyle>
            <a:lvl1pPr>
              <a:defRPr cap="none" baseline="0">
                <a:latin typeface="Candara" panose="020E0502030303020204" pitchFamily="34" charset="0"/>
              </a:defRPr>
            </a:lvl1pPr>
            <a:lvl2pPr>
              <a:defRPr cap="none" baseline="0">
                <a:latin typeface="Candara" panose="020E0502030303020204" pitchFamily="34" charset="0"/>
              </a:defRPr>
            </a:lvl2pPr>
            <a:lvl3pPr>
              <a:defRPr cap="none" baseline="0">
                <a:latin typeface="Candara" panose="020E0502030303020204" pitchFamily="34" charset="0"/>
              </a:defRPr>
            </a:lvl3pPr>
            <a:lvl4pPr>
              <a:defRPr cap="none" baseline="0">
                <a:latin typeface="Candara" panose="020E0502030303020204" pitchFamily="34" charset="0"/>
              </a:defRPr>
            </a:lvl4pPr>
            <a:lvl5pPr>
              <a:defRPr cap="none" baseline="0">
                <a:latin typeface="Candara" panose="020E0502030303020204" pitchFamily="34" charset="0"/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  <p:sp>
        <p:nvSpPr>
          <p:cNvPr id="9" name="textruta 8"/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414DACE-A3D6-45B2-B6FE-DD4984EB95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2020-12-14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863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>
                <a:latin typeface="Candara" panose="020E050203030302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552362E-1E23-440A-823F-CEB3CA421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2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0" y="332656"/>
            <a:ext cx="7773338" cy="65024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412777"/>
            <a:ext cx="382952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412777"/>
            <a:ext cx="3829050" cy="437842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2020-12-14</a:t>
            </a:fld>
            <a:endParaRPr lang="en-US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718E207-CD23-4B12-BC91-6AA7B006996E}"/>
              </a:ext>
            </a:extLst>
          </p:cNvPr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403030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C5C8C72-15BA-44D6-A4BC-A236087CB413}" type="datetime1">
              <a:rPr lang="sv-SE" smtClean="0"/>
              <a:t>2020-12-14</a:t>
            </a:fld>
            <a:endParaRPr lang="en-US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CE27C8A-9A9C-4B0C-A391-E51CAA6F0E39}"/>
              </a:ext>
            </a:extLst>
          </p:cNvPr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37859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7148" cy="72224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6716E1-4CCD-4E75-91C1-B3F920C7CBD3}" type="datetime1">
              <a:rPr lang="sv-SE" smtClean="0"/>
              <a:t>2020-12-14</a:t>
            </a:fld>
            <a:endParaRPr lang="en-US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D213EDD-43C4-4107-A7D2-C475B89CC7B1}"/>
              </a:ext>
            </a:extLst>
          </p:cNvPr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10371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62D54B-65E1-4E40-8B10-33A7A5EDBA33}" type="datetime1">
              <a:rPr lang="sv-SE" smtClean="0"/>
              <a:t>2020-12-14</a:t>
            </a:fld>
            <a:endParaRPr lang="en-US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0DFD8F5-19F7-4050-8502-C106945D5192}"/>
              </a:ext>
            </a:extLst>
          </p:cNvPr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44852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CF4264-B1D5-43F5-B017-90EAC9E2794B}" type="datetime1">
              <a:rPr lang="sv-SE" smtClean="0"/>
              <a:t>2020-12-14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FCE1B89-705C-4311-9EDC-AD0C006B0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6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30D858-7B88-4A34-8CC5-11CF0E13E943}" type="datetime1">
              <a:rPr lang="sv-SE" smtClean="0"/>
              <a:t>2020-12-14</a:t>
            </a:fld>
            <a:endParaRPr lang="en-US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502B515-2A28-46D5-BC43-DD4BF6FC5860}"/>
              </a:ext>
            </a:extLst>
          </p:cNvPr>
          <p:cNvSpPr txBox="1"/>
          <p:nvPr userDrawn="1"/>
        </p:nvSpPr>
        <p:spPr>
          <a:xfrm>
            <a:off x="8316416" y="6393358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2CF46FA-244A-4C49-8568-C8EF50848188}" type="slidenum">
              <a:rPr lang="sv-SE" sz="1400" smtClean="0"/>
              <a:t>‹#›</a:t>
            </a:fld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49726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FCD3B4D-6E58-485E-9C79-A18197215A56}" type="datetime1">
              <a:rPr lang="sv-SE" smtClean="0"/>
              <a:t>2020-12-14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FCEAF1C-BFE5-435F-83FE-96AD58C7F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78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C122E8-2473-47BA-B7E6-5329AEFD782C}" type="datetime1">
              <a:rPr lang="sv-SE" smtClean="0"/>
              <a:t>2020-12-14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FFE48C1-9453-45EC-A756-407726FBB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4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40F5DD-379C-458C-B2DC-97141328BDD1}" type="datetime1">
              <a:rPr lang="sv-SE" smtClean="0"/>
              <a:t>2020-12-14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1684D43-29AF-4A8C-8539-EA88108B50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44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26F31A-D66C-4270-8F0F-38E9E0975575}" type="datetime1">
              <a:rPr lang="sv-SE" smtClean="0"/>
              <a:t>2020-12-14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F50E036-CC16-489D-9539-86F318E79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4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93557E-4D10-4A73-B46C-5B47B42E8A1B}" type="datetime1">
              <a:rPr lang="sv-SE" smtClean="0"/>
              <a:t>2020-12-14</a:t>
            </a:fld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375DF86-D615-46C3-8EF7-E3776E75B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85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760AB2D-D70B-46FE-94CA-0A830AB8D3D3}" type="datetime1">
              <a:rPr lang="sv-SE" smtClean="0"/>
              <a:t>2020-12-14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61E3195-6F3A-4BA9-B094-B1796B82C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77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55D31D-2743-4534-9179-F3F225CBD3BC}" type="datetime1">
              <a:rPr lang="sv-SE" smtClean="0"/>
              <a:t>2020-12-14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53E5BEE-BAD6-45EC-8706-D685F8F08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2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5" y="378725"/>
            <a:ext cx="8207148" cy="722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79700"/>
            <a:ext cx="8207149" cy="4311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9" name="textruta 8"/>
          <p:cNvSpPr txBox="1"/>
          <p:nvPr userDrawn="1"/>
        </p:nvSpPr>
        <p:spPr>
          <a:xfrm>
            <a:off x="467273" y="6393358"/>
            <a:ext cx="268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S4I, Standard for insurance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3F3449D2-2D2C-4725-9C2D-3E417E28A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59053" y="6376243"/>
            <a:ext cx="20574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2020-12-14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65C7574-4C61-4BEF-BC8E-CCBB8F6B4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5509" y="6376243"/>
            <a:ext cx="573161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pPr>
              <a:defRPr/>
            </a:pPr>
            <a:fld id="{A0FDB289-6556-4654-8EA5-0833E58E2C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9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683568" y="1300786"/>
            <a:ext cx="7147173" cy="2509213"/>
          </a:xfrm>
        </p:spPr>
        <p:txBody>
          <a:bodyPr>
            <a:noAutofit/>
          </a:bodyPr>
          <a:lstStyle/>
          <a:p>
            <a:r>
              <a:rPr lang="sv-SE" sz="4000" b="1" dirty="0"/>
              <a:t>Standardiseringsutskott S4I </a:t>
            </a:r>
            <a:br>
              <a:rPr lang="sv-SE" sz="4000" dirty="0"/>
            </a:br>
            <a:r>
              <a:rPr lang="sv-SE" sz="3600" dirty="0"/>
              <a:t>Projektöverlämning till förvaltning </a:t>
            </a:r>
            <a:br>
              <a:rPr lang="sv-SE" sz="3600" dirty="0"/>
            </a:br>
            <a:r>
              <a:rPr lang="sv-SE" sz="3600" dirty="0"/>
              <a:t>– </a:t>
            </a:r>
            <a:br>
              <a:rPr lang="sv-SE" sz="3600" dirty="0"/>
            </a:br>
            <a:r>
              <a:rPr lang="sv-SE" sz="3200" dirty="0"/>
              <a:t>Rekommendation till beslut</a:t>
            </a:r>
            <a:endParaRPr lang="sv-SE" sz="4000" dirty="0"/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2019-11-15</a:t>
            </a:r>
          </a:p>
        </p:txBody>
      </p:sp>
    </p:spTree>
    <p:extLst>
      <p:ext uri="{BB962C8B-B14F-4D97-AF65-F5344CB8AC3E}">
        <p14:creationId xmlns:p14="http://schemas.microsoft.com/office/powerpoint/2010/main" val="322177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/>
          <a:p>
            <a:r>
              <a:rPr lang="sv-SE" dirty="0"/>
              <a:t>Innehåll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467818" y="1484784"/>
            <a:ext cx="7560565" cy="4613596"/>
          </a:xfrm>
        </p:spPr>
        <p:txBody>
          <a:bodyPr>
            <a:normAutofit/>
          </a:bodyPr>
          <a:lstStyle/>
          <a:p>
            <a:r>
              <a:rPr lang="sv-SE" sz="2400" dirty="0"/>
              <a:t>Omfattning och innehåll</a:t>
            </a:r>
          </a:p>
          <a:p>
            <a:r>
              <a:rPr lang="sv-SE" sz="2400" dirty="0"/>
              <a:t>Roller och information</a:t>
            </a:r>
            <a:endParaRPr lang="sv-SE" sz="2200" dirty="0"/>
          </a:p>
          <a:p>
            <a:r>
              <a:rPr lang="sv-SE" sz="2400" dirty="0"/>
              <a:t>Förslag upplägg </a:t>
            </a:r>
          </a:p>
          <a:p>
            <a:pPr lvl="1"/>
            <a:r>
              <a:rPr lang="sv-SE" sz="2200" dirty="0"/>
              <a:t>Bemanning</a:t>
            </a:r>
          </a:p>
          <a:p>
            <a:pPr lvl="1"/>
            <a:r>
              <a:rPr lang="sv-SE" sz="2200" dirty="0"/>
              <a:t>Arbetssätt</a:t>
            </a:r>
          </a:p>
          <a:p>
            <a:r>
              <a:rPr lang="sv-SE" sz="2400" dirty="0"/>
              <a:t>Förslag budget 2020</a:t>
            </a:r>
            <a:br>
              <a:rPr lang="sv-SE" sz="2400" dirty="0"/>
            </a:br>
            <a:endParaRPr lang="sv-SE" sz="2400" dirty="0"/>
          </a:p>
          <a:p>
            <a:pPr marL="0" indent="0">
              <a:buNone/>
            </a:pPr>
            <a:endParaRPr lang="sv-SE" dirty="0">
              <a:highlight>
                <a:srgbClr val="FFFF00"/>
              </a:highlight>
            </a:endParaRPr>
          </a:p>
        </p:txBody>
      </p:sp>
      <p:pic>
        <p:nvPicPr>
          <p:cNvPr id="5" name="Bild 4" descr="Mätare">
            <a:extLst>
              <a:ext uri="{FF2B5EF4-FFF2-40B4-BE49-F238E27FC236}">
                <a16:creationId xmlns:a16="http://schemas.microsoft.com/office/drawing/2014/main" id="{257B8A05-6488-4A28-8DB4-6F5E09C2E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2240" y="-243408"/>
            <a:ext cx="216024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5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649DA4-5D80-43D8-A0F5-C8D6CB585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Förvaltningen S4I – omfattning/innehåll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A2E607-088B-4491-A17F-36EB93F699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330" y="1412777"/>
            <a:ext cx="3829520" cy="352839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v-SE" dirty="0"/>
              <a:t>Vad som förvaltas:</a:t>
            </a:r>
          </a:p>
          <a:p>
            <a:r>
              <a:rPr lang="sv-SE" dirty="0"/>
              <a:t>MISLife 2.0</a:t>
            </a:r>
          </a:p>
          <a:p>
            <a:r>
              <a:rPr lang="sv-SE" dirty="0"/>
              <a:t>Provisionsfilsstandard</a:t>
            </a:r>
          </a:p>
          <a:p>
            <a:r>
              <a:rPr lang="sv-SE" dirty="0"/>
              <a:t>SSEK</a:t>
            </a:r>
            <a:br>
              <a:rPr lang="sv-SE" dirty="0"/>
            </a:br>
            <a:endParaRPr lang="sv-SE" dirty="0"/>
          </a:p>
          <a:p>
            <a:r>
              <a:rPr lang="sv-SE" dirty="0"/>
              <a:t>Förberedelse för kommande liknande standards inom S4I</a:t>
            </a:r>
            <a:br>
              <a:rPr lang="sv-SE" dirty="0"/>
            </a:b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BFABEC0-42C5-4076-8CB1-C76ABD26EC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29150" y="1412777"/>
            <a:ext cx="3829050" cy="352839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v-SE" dirty="0"/>
              <a:t>Översikt innehåll</a:t>
            </a:r>
          </a:p>
          <a:p>
            <a:r>
              <a:rPr lang="sv-SE" dirty="0"/>
              <a:t>Ändringsförslag mailas in</a:t>
            </a:r>
          </a:p>
          <a:p>
            <a:r>
              <a:rPr lang="sv-SE" dirty="0"/>
              <a:t>Bearbetas i förvaltningsgruppen</a:t>
            </a:r>
          </a:p>
          <a:p>
            <a:r>
              <a:rPr lang="sv-SE" dirty="0"/>
              <a:t>Kommuniceras med Referensgruppen</a:t>
            </a:r>
          </a:p>
          <a:p>
            <a:r>
              <a:rPr lang="sv-SE" dirty="0"/>
              <a:t>Publiceras på S4I’s hemsida samt Github.com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4AE9B54-281F-470E-A474-1BF4019CFE75}"/>
              </a:ext>
            </a:extLst>
          </p:cNvPr>
          <p:cNvSpPr txBox="1"/>
          <p:nvPr/>
        </p:nvSpPr>
        <p:spPr>
          <a:xfrm>
            <a:off x="482402" y="5589240"/>
            <a:ext cx="8064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/>
              <a:t>Mer detaljer om innehåll, omfattning, processer mm finns i dokumentet ”Förvaltningsetablering S4I” </a:t>
            </a:r>
          </a:p>
        </p:txBody>
      </p:sp>
    </p:spTree>
    <p:extLst>
      <p:ext uri="{BB962C8B-B14F-4D97-AF65-F5344CB8AC3E}">
        <p14:creationId xmlns:p14="http://schemas.microsoft.com/office/powerpoint/2010/main" val="497031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B7BC4F-E8D7-4401-A730-A6A0075D4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Roller &amp; information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473AC9-5954-450A-BD8C-C2F3F48F22E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Inom S4I gäller nuvarande beslutsstruktur för styrelsen, Standardiseringsutskottet och Beredningsutskott. </a:t>
            </a:r>
          </a:p>
          <a:p>
            <a:r>
              <a:rPr lang="sv-SE" dirty="0"/>
              <a:t>Standardiseringsutskott LIV  beslutar/rekommenderar om MISLife, Provisionsfil samt SSEK enligt nuvarande omfattning.</a:t>
            </a:r>
          </a:p>
          <a:p>
            <a:r>
              <a:rPr lang="sv-SE" dirty="0"/>
              <a:t>Referensgrupp bör fastställas för </a:t>
            </a:r>
            <a:r>
              <a:rPr lang="sv-SE" dirty="0" err="1"/>
              <a:t>resp</a:t>
            </a:r>
            <a:r>
              <a:rPr lang="sv-SE" dirty="0"/>
              <a:t> förvaltningsområde</a:t>
            </a:r>
            <a:br>
              <a:rPr lang="sv-SE" dirty="0"/>
            </a:br>
            <a:endParaRPr lang="sv-SE" dirty="0"/>
          </a:p>
          <a:p>
            <a:r>
              <a:rPr lang="sv-SE" dirty="0" err="1"/>
              <a:t>Resp</a:t>
            </a:r>
            <a:r>
              <a:rPr lang="sv-SE" dirty="0"/>
              <a:t> bolag i Standardiseringsutskottet utser representanter till  Referensgruppen för </a:t>
            </a:r>
            <a:r>
              <a:rPr lang="sv-SE" dirty="0" err="1"/>
              <a:t>resp</a:t>
            </a:r>
            <a:r>
              <a:rPr lang="sv-SE" dirty="0"/>
              <a:t> område. Ändringar måste meddelas förvaltningen i S4I.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6285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72B800-8DAE-4ED3-8111-04C8E4E59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Referensgrupper idag 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B75DAE6-BDEF-4AF2-821F-C145F7D8F5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330" y="1196752"/>
            <a:ext cx="3327634" cy="48245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v-SE" sz="1600" b="1" dirty="0"/>
              <a:t>MISLife 2.0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Alecta		Christina Stridsman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Alecta		Emma Folin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Alecta		Emma Gustafsson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AMF		Mikael Jansson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AMF		Elisabeth </a:t>
            </a:r>
            <a:r>
              <a:rPr lang="sv-SE" sz="1400" dirty="0" err="1"/>
              <a:t>Hederberg</a:t>
            </a:r>
            <a:endParaRPr lang="sv-SE" sz="1400" dirty="0"/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Danica		Jonas Andersson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 err="1"/>
              <a:t>EuroAccident</a:t>
            </a:r>
            <a:r>
              <a:rPr lang="sv-SE" sz="1400" dirty="0"/>
              <a:t>		Emil </a:t>
            </a:r>
            <a:r>
              <a:rPr lang="sv-SE" sz="1400" dirty="0" err="1"/>
              <a:t>Bertling</a:t>
            </a:r>
            <a:r>
              <a:rPr lang="sv-SE" sz="1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Folksam		Vakant - Carina Elm?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Handelsbanken		Mats Lönnemyr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Handelsbanken		Håkan Appelgren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Länsförsäkringar	Henrik </a:t>
            </a:r>
            <a:r>
              <a:rPr lang="sv-SE" sz="1400" dirty="0" err="1"/>
              <a:t>Wirlée</a:t>
            </a:r>
            <a:endParaRPr lang="sv-SE" sz="1400" dirty="0"/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Länsförsäkringar	Monica Rausén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Max M		Måns </a:t>
            </a:r>
            <a:r>
              <a:rPr lang="sv-SE" sz="1400" dirty="0" err="1"/>
              <a:t>Widström</a:t>
            </a:r>
            <a:r>
              <a:rPr lang="sv-SE" sz="1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Min Pension		Sabine Gunnarsson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 err="1"/>
              <a:t>Movestic</a:t>
            </a:r>
            <a:r>
              <a:rPr lang="sv-SE" sz="1400" dirty="0"/>
              <a:t>		Daniel Spångberg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Pensionsmyndigheten	Håkan Isaksson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SEB		Susanne Almberg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Skandia		Jörgen Moberg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SPP		Anders </a:t>
            </a:r>
            <a:r>
              <a:rPr lang="sv-SE" sz="1400" dirty="0" err="1"/>
              <a:t>Sima</a:t>
            </a:r>
            <a:endParaRPr lang="sv-SE" sz="1400" dirty="0"/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SPP		Björn Hagström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 err="1"/>
              <a:t>Söderberg&amp;Partners</a:t>
            </a:r>
            <a:r>
              <a:rPr lang="sv-SE" sz="1400" dirty="0"/>
              <a:t>	Stefan Henriksson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 err="1"/>
              <a:t>Söderberg&amp;Partners</a:t>
            </a:r>
            <a:r>
              <a:rPr lang="sv-SE" sz="1400" dirty="0"/>
              <a:t>	Mikael Pettersson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 err="1"/>
              <a:t>Webcap</a:t>
            </a:r>
            <a:r>
              <a:rPr lang="sv-SE" sz="1400" dirty="0"/>
              <a:t>		Magnus Sörlin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 err="1"/>
              <a:t>Itello</a:t>
            </a:r>
            <a:r>
              <a:rPr lang="sv-SE" sz="1400" dirty="0"/>
              <a:t>		TBD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/>
              <a:t>Swedbank		TBD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E9BEE3C-BE69-4212-97EB-5C53EE6DA78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7182" y="1196752"/>
            <a:ext cx="3327226" cy="48245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sv-SE" sz="1600" b="1" dirty="0"/>
              <a:t>Provisionsfil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Carnegie		Pia Holmqvist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Carnegie		Charlotta Byström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Danica		Jonas Andersson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Danica		Thomas Andersson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 err="1"/>
              <a:t>EuroAccident</a:t>
            </a:r>
            <a:r>
              <a:rPr lang="sv-SE" sz="1100" dirty="0"/>
              <a:t>		Emil </a:t>
            </a:r>
            <a:r>
              <a:rPr lang="sv-SE" sz="1100" dirty="0" err="1"/>
              <a:t>Bertling</a:t>
            </a:r>
            <a:r>
              <a:rPr lang="sv-SE" sz="11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Folksam		Ann-Christin Nessling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Länsförsäkringar	Henrik Gellerborn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Länsförsäkringar	Alexandra Maldonado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Länsförsäkringar	Mats Lidgren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Max M		Måns </a:t>
            </a:r>
            <a:r>
              <a:rPr lang="sv-SE" sz="1100" dirty="0" err="1"/>
              <a:t>Widström</a:t>
            </a:r>
            <a:r>
              <a:rPr lang="sv-SE" sz="11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 err="1"/>
              <a:t>Movestic</a:t>
            </a:r>
            <a:r>
              <a:rPr lang="sv-SE" sz="1100" dirty="0"/>
              <a:t>		Daniel Spångberg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Skandia		Maria Agnhult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Skandia		Iréne Johansson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Skandia		Jörgen Moberg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SEB		Henrik Rydell Lewensjö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SEB		Susanne Almberg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SPP		Björn Hagström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Söderberg &amp; Partners	Patrik Jeppson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Söderberg &amp; partners	Johanna Jansson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/>
              <a:t>Söderberg &amp; partners	Henrik Uhlén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100" dirty="0" err="1"/>
              <a:t>Webcap</a:t>
            </a:r>
            <a:r>
              <a:rPr lang="sv-SE" sz="1100" dirty="0"/>
              <a:t>		Magnus Sörlin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D02AE3D-D398-4B8B-8FED-C3ED84A0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2020-12-14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39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84F355-A5F7-4075-80DF-5F06B0534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Förslag bemanning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BB4B12-86C6-4157-A63F-A8C519C57F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4" y="1479700"/>
            <a:ext cx="7632078" cy="4613596"/>
          </a:xfrm>
        </p:spPr>
        <p:txBody>
          <a:bodyPr>
            <a:normAutofit fontScale="85000" lnSpcReduction="20000"/>
          </a:bodyPr>
          <a:lstStyle/>
          <a:p>
            <a:r>
              <a:rPr lang="sv-SE" u="sng" dirty="0"/>
              <a:t>Förvaltningsansvarig</a:t>
            </a:r>
            <a:r>
              <a:rPr lang="sv-SE" dirty="0"/>
              <a:t> – ansvarig för samtliga standards som ingår i S4I. Samordnar och administrerar ärenden, återkopplar till den som skickat in ärendet och följer upp ärendet till dess att ärendet stängs. </a:t>
            </a:r>
            <a:br>
              <a:rPr lang="sv-SE" dirty="0"/>
            </a:br>
            <a:endParaRPr lang="sv-SE" dirty="0"/>
          </a:p>
          <a:p>
            <a:r>
              <a:rPr lang="sv-SE" u="sng" dirty="0"/>
              <a:t>Förvaltare information/användning</a:t>
            </a:r>
            <a:r>
              <a:rPr lang="sv-SE" dirty="0"/>
              <a:t> – ansvarig för standardens detaljerade innehåll, omfattning och standardens användningsområde. Ansvarar för dokumentationen om innehåll, omfattning och användning. Föreslår och genomför ändringar i nära samarbete med övriga teamet. </a:t>
            </a:r>
            <a:br>
              <a:rPr lang="sv-SE" dirty="0"/>
            </a:br>
            <a:endParaRPr lang="sv-SE" dirty="0"/>
          </a:p>
          <a:p>
            <a:r>
              <a:rPr lang="sv-SE" u="sng" dirty="0"/>
              <a:t>Förvaltare teknik</a:t>
            </a:r>
            <a:r>
              <a:rPr lang="sv-SE" dirty="0"/>
              <a:t> – ansvarig för standardens tekniska struktur omfattande utveckling av schema (XSD) och regelbeskrivningar (Schematron/XSLT), utformning av exempel-dokumentation/exempel-filer, hantering av versionssystem (GIT), teknisk dokumentation. Är den som faktiskt genomför ändringen och uppdaterar beskrivningar/dokumentation. Föreslår och genomför ändringar i nära samarbete med övriga teamet. </a:t>
            </a:r>
            <a:br>
              <a:rPr lang="sv-SE" dirty="0"/>
            </a:b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8FBC7A3-3E20-42FE-813D-33AAC54F78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2020-12-14</a:t>
            </a:fld>
            <a:endParaRPr lang="en-US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D43A54B-9235-4CC2-95B5-D0BD495A06B5}"/>
              </a:ext>
            </a:extLst>
          </p:cNvPr>
          <p:cNvSpPr txBox="1"/>
          <p:nvPr/>
        </p:nvSpPr>
        <p:spPr>
          <a:xfrm rot="1699493">
            <a:off x="6964519" y="1757786"/>
            <a:ext cx="2046138" cy="369332"/>
          </a:xfrm>
          <a:prstGeom prst="rect">
            <a:avLst/>
          </a:prstGeom>
          <a:solidFill>
            <a:schemeClr val="tx2">
              <a:lumMod val="20000"/>
              <a:lumOff val="80000"/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sv-SE" dirty="0"/>
              <a:t>Angelica Nevenstam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8BC0054A-CD07-47EA-B1F9-732B0AE59CBC}"/>
              </a:ext>
            </a:extLst>
          </p:cNvPr>
          <p:cNvSpPr txBox="1"/>
          <p:nvPr/>
        </p:nvSpPr>
        <p:spPr>
          <a:xfrm rot="1699493">
            <a:off x="7121808" y="3011557"/>
            <a:ext cx="1731564" cy="369332"/>
          </a:xfrm>
          <a:prstGeom prst="rect">
            <a:avLst/>
          </a:prstGeom>
          <a:solidFill>
            <a:schemeClr val="tx2">
              <a:lumMod val="20000"/>
              <a:lumOff val="80000"/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sv-SE" dirty="0"/>
              <a:t>Mathias Lindkvist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A5A1C21-D5E9-4CA0-865F-604E41E955AB}"/>
              </a:ext>
            </a:extLst>
          </p:cNvPr>
          <p:cNvSpPr txBox="1"/>
          <p:nvPr/>
        </p:nvSpPr>
        <p:spPr>
          <a:xfrm rot="1699493">
            <a:off x="7588073" y="4293673"/>
            <a:ext cx="529312" cy="369332"/>
          </a:xfrm>
          <a:prstGeom prst="rect">
            <a:avLst/>
          </a:prstGeom>
          <a:solidFill>
            <a:schemeClr val="tx2">
              <a:lumMod val="20000"/>
              <a:lumOff val="80000"/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sv-SE" dirty="0"/>
              <a:t>IRM</a:t>
            </a:r>
          </a:p>
        </p:txBody>
      </p:sp>
    </p:spTree>
    <p:extLst>
      <p:ext uri="{BB962C8B-B14F-4D97-AF65-F5344CB8AC3E}">
        <p14:creationId xmlns:p14="http://schemas.microsoft.com/office/powerpoint/2010/main" val="370162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37B585-2722-4D18-9B04-9B4FE69EA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Förslag arbetssätt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1C838F-2A6A-435D-9418-4B9170918DD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Tillgänglig med ”öronmärkt” tid för S4I med ett antal timmar i månaden och ligger som en fast kostnad. Beroende på S4Is önskemål/behov kan timmarna justeras, men detta är vad vi uppfattat är rimligt.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dirty="0"/>
              <a:t>Hantering av inkomna ärenden ska besvaras/påbörjas inom en vecka </a:t>
            </a:r>
            <a:br>
              <a:rPr lang="sv-SE" dirty="0"/>
            </a:br>
            <a:endParaRPr lang="sv-SE" dirty="0"/>
          </a:p>
          <a:p>
            <a:r>
              <a:rPr lang="sv-SE" dirty="0"/>
              <a:t>Förvaltningsorganisationen har möten med Referensgruppen regelbundet, förslagsvis 4 ggr per år</a:t>
            </a:r>
            <a:br>
              <a:rPr lang="sv-SE" dirty="0"/>
            </a:br>
            <a:endParaRPr lang="sv-SE" dirty="0"/>
          </a:p>
          <a:p>
            <a:r>
              <a:rPr lang="sv-SE" dirty="0"/>
              <a:t>Timmar utöver, för </a:t>
            </a:r>
            <a:r>
              <a:rPr lang="sv-SE" dirty="0" err="1"/>
              <a:t>exv</a:t>
            </a:r>
            <a:r>
              <a:rPr lang="sv-SE" dirty="0"/>
              <a:t> implementationer under framförallt 2020, tas från en pott.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dirty="0"/>
              <a:t>Timmar som används i potten utförs i mån av tid och planeras tillsammans med implementerande bolag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26161E-921D-4212-88C9-92863490A18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2020-12-14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837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228B1773-06C4-47B0-8CB8-A392DB90CEEA}"/>
              </a:ext>
            </a:extLst>
          </p:cNvPr>
          <p:cNvSpPr/>
          <p:nvPr/>
        </p:nvSpPr>
        <p:spPr>
          <a:xfrm>
            <a:off x="179512" y="3212976"/>
            <a:ext cx="8856984" cy="25344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92056B-B979-458D-9EDA-B45610CAE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19" y="336807"/>
            <a:ext cx="8208137" cy="722249"/>
          </a:xfrm>
        </p:spPr>
        <p:txBody>
          <a:bodyPr/>
          <a:lstStyle/>
          <a:p>
            <a:r>
              <a:rPr lang="sv-SE" dirty="0"/>
              <a:t>Förslag budget förvaltning 2020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566CEC5-DAAA-41C4-9973-4406CF46C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59053" y="6376243"/>
            <a:ext cx="2057400" cy="365125"/>
          </a:xfrm>
        </p:spPr>
        <p:txBody>
          <a:bodyPr/>
          <a:lstStyle/>
          <a:p>
            <a:pPr>
              <a:defRPr/>
            </a:pPr>
            <a:fld id="{BA23995B-8D22-4C40-A2AC-7C007DD4B8B4}" type="datetime1">
              <a:rPr lang="sv-SE" smtClean="0"/>
              <a:pPr>
                <a:defRPr/>
              </a:pPr>
              <a:t>2020-12-14</a:t>
            </a:fld>
            <a:endParaRPr lang="en-US"/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7249BEC2-E891-4AD8-8947-14CBEA826A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806852"/>
              </p:ext>
            </p:extLst>
          </p:nvPr>
        </p:nvGraphicFramePr>
        <p:xfrm>
          <a:off x="539552" y="3429000"/>
          <a:ext cx="5760366" cy="2079756"/>
        </p:xfrm>
        <a:graphic>
          <a:graphicData uri="http://schemas.openxmlformats.org/drawingml/2006/table">
            <a:tbl>
              <a:tblPr/>
              <a:tblGrid>
                <a:gridCol w="3265736">
                  <a:extLst>
                    <a:ext uri="{9D8B030D-6E8A-4147-A177-3AD203B41FA5}">
                      <a16:colId xmlns:a16="http://schemas.microsoft.com/office/drawing/2014/main" val="1646484128"/>
                    </a:ext>
                  </a:extLst>
                </a:gridCol>
                <a:gridCol w="272174">
                  <a:extLst>
                    <a:ext uri="{9D8B030D-6E8A-4147-A177-3AD203B41FA5}">
                      <a16:colId xmlns:a16="http://schemas.microsoft.com/office/drawing/2014/main" val="1022550201"/>
                    </a:ext>
                  </a:extLst>
                </a:gridCol>
                <a:gridCol w="1905215">
                  <a:extLst>
                    <a:ext uri="{9D8B030D-6E8A-4147-A177-3AD203B41FA5}">
                      <a16:colId xmlns:a16="http://schemas.microsoft.com/office/drawing/2014/main" val="1464531800"/>
                    </a:ext>
                  </a:extLst>
                </a:gridCol>
                <a:gridCol w="317241">
                  <a:extLst>
                    <a:ext uri="{9D8B030D-6E8A-4147-A177-3AD203B41FA5}">
                      <a16:colId xmlns:a16="http://schemas.microsoft.com/office/drawing/2014/main" val="2278999150"/>
                    </a:ext>
                  </a:extLst>
                </a:gridCol>
              </a:tblGrid>
              <a:tr h="297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Förslag budget förvaltning 2020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Kostnad 2020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686607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Löpande förvaltning Angelica</a:t>
                      </a:r>
                      <a:r>
                        <a:rPr lang="sv-SE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endParaRPr lang="sv-SE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171 600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4606958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Löpande förvaltning IRM </a:t>
                      </a:r>
                      <a:r>
                        <a:rPr lang="sv-SE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240 000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1923285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Löpande förvaltning IRM Teknik </a:t>
                      </a:r>
                      <a:r>
                        <a:rPr lang="sv-SE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80 000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394150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Pott Implementation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380140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Pott Valcentralsinformation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355 000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8428443"/>
                  </a:ext>
                </a:extLst>
              </a:tr>
              <a:tr h="297108"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1 346 600 Kr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342015"/>
                  </a:ext>
                </a:extLst>
              </a:tr>
            </a:tbl>
          </a:graphicData>
        </a:graphic>
      </p:graphicFrame>
      <p:sp>
        <p:nvSpPr>
          <p:cNvPr id="7" name="Rektangel 6">
            <a:extLst>
              <a:ext uri="{FF2B5EF4-FFF2-40B4-BE49-F238E27FC236}">
                <a16:creationId xmlns:a16="http://schemas.microsoft.com/office/drawing/2014/main" id="{6CE4C866-BC64-4246-BEB3-E84F5F9ABF98}"/>
              </a:ext>
            </a:extLst>
          </p:cNvPr>
          <p:cNvSpPr/>
          <p:nvPr/>
        </p:nvSpPr>
        <p:spPr>
          <a:xfrm>
            <a:off x="6594098" y="3549236"/>
            <a:ext cx="2341339" cy="4308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v-SE" sz="11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1 </a:t>
            </a:r>
            <a:r>
              <a:rPr lang="sv-SE" sz="1100" dirty="0">
                <a:solidFill>
                  <a:srgbClr val="000000"/>
                </a:solidFill>
                <a:latin typeface="Calibri" panose="020F0502020204030204" pitchFamily="34" charset="0"/>
              </a:rPr>
              <a:t>Angelica 15 600 kr/mån, då ingår 12 timmar/mån (juli omfattas inte)</a:t>
            </a:r>
            <a:endParaRPr lang="sv-SE" sz="1100" dirty="0"/>
          </a:p>
        </p:txBody>
      </p:sp>
      <p:graphicFrame>
        <p:nvGraphicFramePr>
          <p:cNvPr id="11" name="Tabell 10">
            <a:extLst>
              <a:ext uri="{FF2B5EF4-FFF2-40B4-BE49-F238E27FC236}">
                <a16:creationId xmlns:a16="http://schemas.microsoft.com/office/drawing/2014/main" id="{EDEC0D06-D3F5-4207-980E-AA2E80182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943313"/>
              </p:ext>
            </p:extLst>
          </p:nvPr>
        </p:nvGraphicFramePr>
        <p:xfrm>
          <a:off x="539552" y="1313730"/>
          <a:ext cx="6336704" cy="1390908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4095998468"/>
                    </a:ext>
                  </a:extLst>
                </a:gridCol>
                <a:gridCol w="1759805">
                  <a:extLst>
                    <a:ext uri="{9D8B030D-6E8A-4147-A177-3AD203B41FA5}">
                      <a16:colId xmlns:a16="http://schemas.microsoft.com/office/drawing/2014/main" val="3372914883"/>
                    </a:ext>
                  </a:extLst>
                </a:gridCol>
                <a:gridCol w="1408547">
                  <a:extLst>
                    <a:ext uri="{9D8B030D-6E8A-4147-A177-3AD203B41FA5}">
                      <a16:colId xmlns:a16="http://schemas.microsoft.com/office/drawing/2014/main" val="139786432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254718984"/>
                    </a:ext>
                  </a:extLst>
                </a:gridCol>
              </a:tblGrid>
              <a:tr h="34772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Projektkostnader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Utfall/prognos 2019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 2019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47857"/>
                  </a:ext>
                </a:extLst>
              </a:tr>
              <a:tr h="34772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MISLife 2.0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1 020 000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1 940 000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sv-SE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920 000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518290"/>
                  </a:ext>
                </a:extLst>
              </a:tr>
              <a:tr h="34772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Provisionsfil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305 000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240 000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- 65 000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6115903"/>
                  </a:ext>
                </a:extLst>
              </a:tr>
              <a:tr h="34772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 projektkostnader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1 325 000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2 180 000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855 000 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99680"/>
                  </a:ext>
                </a:extLst>
              </a:tr>
            </a:tbl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C3FC9554-74C7-462A-BA34-0C781024D975}"/>
              </a:ext>
            </a:extLst>
          </p:cNvPr>
          <p:cNvSpPr/>
          <p:nvPr/>
        </p:nvSpPr>
        <p:spPr>
          <a:xfrm>
            <a:off x="179512" y="1418077"/>
            <a:ext cx="8856984" cy="1390908"/>
          </a:xfrm>
          <a:prstGeom prst="rect">
            <a:avLst/>
          </a:prstGeom>
          <a:solidFill>
            <a:schemeClr val="bg2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24644E74-85C7-4A80-9EF4-83D4262C23AD}"/>
              </a:ext>
            </a:extLst>
          </p:cNvPr>
          <p:cNvSpPr/>
          <p:nvPr/>
        </p:nvSpPr>
        <p:spPr>
          <a:xfrm>
            <a:off x="6591377" y="4076280"/>
            <a:ext cx="2341339" cy="4308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v-SE" sz="11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2 </a:t>
            </a:r>
            <a:r>
              <a:rPr lang="sv-SE" sz="1100" dirty="0">
                <a:solidFill>
                  <a:srgbClr val="000000"/>
                </a:solidFill>
                <a:latin typeface="Calibri" panose="020F0502020204030204" pitchFamily="34" charset="0"/>
              </a:rPr>
              <a:t>Mathias 24 000 kr/mån, då ingår 20 timmar/mån (juni, juli omfattas inte)</a:t>
            </a:r>
            <a:endParaRPr lang="sv-SE" sz="1100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01A3D85-0E7C-4CBA-8574-51E85A64B9FD}"/>
              </a:ext>
            </a:extLst>
          </p:cNvPr>
          <p:cNvSpPr/>
          <p:nvPr/>
        </p:nvSpPr>
        <p:spPr>
          <a:xfrm>
            <a:off x="6591376" y="4592710"/>
            <a:ext cx="2341339" cy="6001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v-SE" sz="11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3 </a:t>
            </a:r>
            <a:r>
              <a:rPr lang="sv-SE" sz="1100" dirty="0">
                <a:solidFill>
                  <a:srgbClr val="000000"/>
                </a:solidFill>
                <a:latin typeface="Calibri" panose="020F0502020204030204" pitchFamily="34" charset="0"/>
              </a:rPr>
              <a:t>IRM 8 000 kr/mån för säkerställande av kompetens och tillgänglighet (juni, juli omfattas inte)</a:t>
            </a:r>
            <a:endParaRPr lang="sv-SE" sz="1100" dirty="0"/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3881A819-BC33-4151-BBCB-2BC65E91B50F}"/>
              </a:ext>
            </a:extLst>
          </p:cNvPr>
          <p:cNvCxnSpPr/>
          <p:nvPr/>
        </p:nvCxnSpPr>
        <p:spPr>
          <a:xfrm>
            <a:off x="448294" y="4653136"/>
            <a:ext cx="55446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ktangel 12">
            <a:extLst>
              <a:ext uri="{FF2B5EF4-FFF2-40B4-BE49-F238E27FC236}">
                <a16:creationId xmlns:a16="http://schemas.microsoft.com/office/drawing/2014/main" id="{8FCF4C55-0BED-476B-A1D4-1156422BBF8F}"/>
              </a:ext>
            </a:extLst>
          </p:cNvPr>
          <p:cNvSpPr/>
          <p:nvPr/>
        </p:nvSpPr>
        <p:spPr>
          <a:xfrm>
            <a:off x="6847705" y="1918573"/>
            <a:ext cx="2087732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v-SE" sz="1200" i="1" dirty="0">
                <a:solidFill>
                  <a:srgbClr val="000000"/>
                </a:solidFill>
                <a:latin typeface="Calibri" panose="020F0502020204030204" pitchFamily="34" charset="0"/>
              </a:rPr>
              <a:t>Provisionsfil: De 60 </a:t>
            </a:r>
            <a:r>
              <a:rPr lang="sv-SE" sz="12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tim</a:t>
            </a:r>
            <a:r>
              <a:rPr lang="sv-SE" sz="1200" i="1" dirty="0">
                <a:solidFill>
                  <a:srgbClr val="000000"/>
                </a:solidFill>
                <a:latin typeface="Calibri" panose="020F0502020204030204" pitchFamily="34" charset="0"/>
              </a:rPr>
              <a:t> extra som beslutades 2019-06-03 saknas i budget. </a:t>
            </a:r>
            <a:endParaRPr lang="sv-SE" sz="1200" i="1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A4B4A619-DF9A-4502-B047-3F825B66D228}"/>
              </a:ext>
            </a:extLst>
          </p:cNvPr>
          <p:cNvSpPr txBox="1"/>
          <p:nvPr/>
        </p:nvSpPr>
        <p:spPr>
          <a:xfrm>
            <a:off x="5388507" y="4397911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i="1" dirty="0"/>
              <a:t>491 600 kr</a:t>
            </a:r>
          </a:p>
        </p:txBody>
      </p:sp>
    </p:spTree>
    <p:extLst>
      <p:ext uri="{BB962C8B-B14F-4D97-AF65-F5344CB8AC3E}">
        <p14:creationId xmlns:p14="http://schemas.microsoft.com/office/powerpoint/2010/main" val="3369613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E1F1A9D-8AB5-41FB-BB0F-5400465619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Tack!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8E53668-C90E-461C-A361-4AA3CECE90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553628"/>
      </p:ext>
    </p:extLst>
  </p:cSld>
  <p:clrMapOvr>
    <a:masterClrMapping/>
  </p:clrMapOvr>
</p:sld>
</file>

<file path=ppt/theme/theme1.xml><?xml version="1.0" encoding="utf-8"?>
<a:theme xmlns:a="http://schemas.openxmlformats.org/drawingml/2006/main" name="Droppe">
  <a:themeElements>
    <a:clrScheme name="Dropp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p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p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pe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71DE3F42C0E40A42D0398387D8270" ma:contentTypeVersion="7" ma:contentTypeDescription="Skapa ett nytt dokument." ma:contentTypeScope="" ma:versionID="5d2ac6c04ee582ff70715f1864f105ef">
  <xsd:schema xmlns:xsd="http://www.w3.org/2001/XMLSchema" xmlns:xs="http://www.w3.org/2001/XMLSchema" xmlns:p="http://schemas.microsoft.com/office/2006/metadata/properties" xmlns:ns2="7a19a66b-183d-486e-8375-7f63ccf28191" xmlns:ns3="06c93f85-cd31-4b4a-a11a-b06d1ada9167" targetNamespace="http://schemas.microsoft.com/office/2006/metadata/properties" ma:root="true" ma:fieldsID="d32e6a9cec073acfd8556648820640c0" ns2:_="" ns3:_="">
    <xsd:import namespace="7a19a66b-183d-486e-8375-7f63ccf28191"/>
    <xsd:import namespace="06c93f85-cd31-4b4a-a11a-b06d1ada9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a66b-183d-486e-8375-7f63ccf28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93f85-cd31-4b4a-a11a-b06d1ada9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56F37C-3649-4A84-B6AE-E355AB9F01A0}">
  <ds:schemaRefs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7a19a66b-183d-486e-8375-7f63ccf28191"/>
    <ds:schemaRef ds:uri="http://schemas.microsoft.com/office/2006/metadata/properties"/>
    <ds:schemaRef ds:uri="http://purl.org/dc/terms/"/>
    <ds:schemaRef ds:uri="06c93f85-cd31-4b4a-a11a-b06d1ada9167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E2B5AAD-6B61-4B90-88A4-F22B32ACEF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A4E0FB-8581-4C12-A5FA-48C5E809B8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19a66b-183d-486e-8375-7f63ccf28191"/>
    <ds:schemaRef ds:uri="06c93f85-cd31-4b4a-a11a-b06d1ada91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TM04033925[[fn=Droppe]]</Template>
  <TotalTime>7050</TotalTime>
  <Words>792</Words>
  <Application>Microsoft Office PowerPoint</Application>
  <PresentationFormat>Bildspel på skärmen (4:3)</PresentationFormat>
  <Paragraphs>131</Paragraphs>
  <Slides>9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6" baseType="lpstr">
      <vt:lpstr>Arial</vt:lpstr>
      <vt:lpstr>Calibri</vt:lpstr>
      <vt:lpstr>Candara</vt:lpstr>
      <vt:lpstr>Times New Roman</vt:lpstr>
      <vt:lpstr>Tw Cen MT</vt:lpstr>
      <vt:lpstr>Wingdings</vt:lpstr>
      <vt:lpstr>Droppe</vt:lpstr>
      <vt:lpstr>Standardiseringsutskott S4I  Projektöverlämning till förvaltning  –  Rekommendation till beslut</vt:lpstr>
      <vt:lpstr>Innehåll </vt:lpstr>
      <vt:lpstr>Förvaltningen S4I – omfattning/innehåll </vt:lpstr>
      <vt:lpstr>Roller &amp; information </vt:lpstr>
      <vt:lpstr>Referensgrupper idag </vt:lpstr>
      <vt:lpstr>Förslag bemanning </vt:lpstr>
      <vt:lpstr>Förslag arbetssätt</vt:lpstr>
      <vt:lpstr>Förslag budget förvaltning 2020</vt:lpstr>
      <vt:lpstr>Tack!</vt:lpstr>
    </vt:vector>
  </TitlesOfParts>
  <Company>Ogilvy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 bildrubrik</dc:title>
  <dc:creator>Anna Lind-Lewin</dc:creator>
  <cp:lastModifiedBy>Henrik Fredrikson</cp:lastModifiedBy>
  <cp:revision>698</cp:revision>
  <cp:lastPrinted>2016-08-31T12:12:37Z</cp:lastPrinted>
  <dcterms:created xsi:type="dcterms:W3CDTF">2002-04-02T09:19:51Z</dcterms:created>
  <dcterms:modified xsi:type="dcterms:W3CDTF">2020-12-14T10:03:24Z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0x01010002D71DE3F42C0E40A42D0398387D8270</vt:lpwstr>
  </property>
</Properties>
</file>